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Amatic SC"/>
      <p:regular r:id="rId40"/>
      <p:bold r:id="rId41"/>
    </p:embeddedFont>
    <p:embeddedFont>
      <p:font typeface="Source Code Pro"/>
      <p:regular r:id="rId42"/>
      <p:bold r:id="rId43"/>
      <p:italic r:id="rId44"/>
      <p:boldItalic r:id="rId45"/>
    </p:embeddedFont>
    <p:embeddedFont>
      <p:font typeface="BenchNine"/>
      <p:regular r:id="rId46"/>
      <p:bold r:id="rId47"/>
    </p:embeddedFont>
    <p:embeddedFont>
      <p:font typeface="Barlow Semi Condensed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94ADCE9-841C-4CA4-A50D-F07B45346793}">
  <a:tblStyle styleId="{694ADCE9-841C-4CA4-A50D-F07B45346793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maticSC-regular.fntdata"/><Relationship Id="rId42" Type="http://schemas.openxmlformats.org/officeDocument/2006/relationships/font" Target="fonts/SourceCodePro-regular.fntdata"/><Relationship Id="rId41" Type="http://schemas.openxmlformats.org/officeDocument/2006/relationships/font" Target="fonts/AmaticSC-bold.fntdata"/><Relationship Id="rId44" Type="http://schemas.openxmlformats.org/officeDocument/2006/relationships/font" Target="fonts/SourceCodePro-italic.fntdata"/><Relationship Id="rId43" Type="http://schemas.openxmlformats.org/officeDocument/2006/relationships/font" Target="fonts/SourceCodePro-bold.fntdata"/><Relationship Id="rId46" Type="http://schemas.openxmlformats.org/officeDocument/2006/relationships/font" Target="fonts/BenchNine-regular.fntdata"/><Relationship Id="rId45" Type="http://schemas.openxmlformats.org/officeDocument/2006/relationships/font" Target="fonts/SourceCodePr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BarlowSemiCondensed-regular.fntdata"/><Relationship Id="rId47" Type="http://schemas.openxmlformats.org/officeDocument/2006/relationships/font" Target="fonts/BenchNine-bold.fntdata"/><Relationship Id="rId49" Type="http://schemas.openxmlformats.org/officeDocument/2006/relationships/font" Target="fonts/BarlowSemiCondensed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BarlowSemiCondensed-boldItalic.fntdata"/><Relationship Id="rId50" Type="http://schemas.openxmlformats.org/officeDocument/2006/relationships/font" Target="fonts/BarlowSemiCondensed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to.org/english/res_e/booksp_e/anrep_e/wtr10-2b_e.pdf" TargetMode="Externa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6f59039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6f5903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43a966be93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43a966be93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43a966be93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43a966be93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43a966be93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43a966be93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43a966be93_0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43a966be93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43a966be93_0_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43a966be93_0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43a966be93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43a966be93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43a966be93_0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43a966be93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43a966be93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43a966be93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d4b316d9bdd3b4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d4b316d9bdd3b4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43a966be93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43a966be93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422d671d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422d671d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067498c8d94a89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067498c8d94a89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43a966be93_0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43a966be93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43a966be93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43a966be93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43a966be93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43a966be93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43a966be93_0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43a966be93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43a966be93_0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43a966be93_0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43a966be93_0_6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43a966be93_0_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43a966be93_0_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43a966be93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43a966be93_0_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43a966be93_0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43a966be93_0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43a966be93_0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422d671d8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422d671d8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5367dc7e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5367dc7e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Fuente: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https://www.wto.org/english/res_e/booksp_e/anrep_e/wtr10-2b_e.pdf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Odum, E. P., &amp; Barrett, G. W. (1971). Fundamentals of ecology (Vol. 3, p. 5). Philadelphia: Saunders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43a966be93_0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43a966be93_0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43a966be93_0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43a966be93_0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43a966be93_0_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43a966be93_0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43a966be93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43a966be93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fefd624aa7ba9f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fefd624aa7ba9f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fefd624aa7ba9f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fefd624aa7ba9f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43a966be93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43a966be93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43a966be93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43a966be93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43a966be93_0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43a966be93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EXT 4">
  <p:cSld name="OBJECT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3137700" y="1475025"/>
            <a:ext cx="2868600" cy="11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i="0" sz="7200">
                <a:solidFill>
                  <a:schemeClr val="accent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2601950" y="2945225"/>
            <a:ext cx="3940200" cy="9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9pPr>
          </a:lstStyle>
          <a:p/>
        </p:txBody>
      </p:sp>
      <p:grpSp>
        <p:nvGrpSpPr>
          <p:cNvPr id="55" name="Google Shape;55;p13"/>
          <p:cNvGrpSpPr/>
          <p:nvPr/>
        </p:nvGrpSpPr>
        <p:grpSpPr>
          <a:xfrm flipH="1" rot="10800000">
            <a:off x="2103787" y="695732"/>
            <a:ext cx="4936235" cy="3895144"/>
            <a:chOff x="2256903" y="816487"/>
            <a:chExt cx="4630180" cy="3653639"/>
          </a:xfrm>
        </p:grpSpPr>
        <p:sp>
          <p:nvSpPr>
            <p:cNvPr id="56" name="Google Shape;56;p13"/>
            <p:cNvSpPr/>
            <p:nvPr/>
          </p:nvSpPr>
          <p:spPr>
            <a:xfrm>
              <a:off x="2256903" y="816487"/>
              <a:ext cx="4630180" cy="3653639"/>
            </a:xfrm>
            <a:custGeom>
              <a:rect b="b" l="l" r="r" t="t"/>
              <a:pathLst>
                <a:path extrusionOk="0" h="71169" w="90191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7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2748611" y="1192720"/>
              <a:ext cx="3311049" cy="2747418"/>
            </a:xfrm>
            <a:custGeom>
              <a:rect b="b" l="l" r="r" t="t"/>
              <a:pathLst>
                <a:path extrusionOk="0" h="91933" w="110793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7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" name="Google Shape;58;p13"/>
          <p:cNvGrpSpPr/>
          <p:nvPr/>
        </p:nvGrpSpPr>
        <p:grpSpPr>
          <a:xfrm>
            <a:off x="307855" y="496497"/>
            <a:ext cx="8584690" cy="4460827"/>
            <a:chOff x="307855" y="496497"/>
            <a:chExt cx="8584690" cy="4460827"/>
          </a:xfrm>
        </p:grpSpPr>
        <p:sp>
          <p:nvSpPr>
            <p:cNvPr id="59" name="Google Shape;59;p13"/>
            <p:cNvSpPr/>
            <p:nvPr/>
          </p:nvSpPr>
          <p:spPr>
            <a:xfrm>
              <a:off x="2037446" y="4413496"/>
              <a:ext cx="103324" cy="98651"/>
            </a:xfrm>
            <a:custGeom>
              <a:rect b="b" l="l" r="r" t="t"/>
              <a:pathLst>
                <a:path extrusionOk="0" h="3140" w="3289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4636440" y="671345"/>
              <a:ext cx="168660" cy="161019"/>
            </a:xfrm>
            <a:custGeom>
              <a:rect b="b" l="l" r="r" t="t"/>
              <a:pathLst>
                <a:path extrusionOk="0" h="3140" w="3289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307855" y="4796305"/>
              <a:ext cx="168660" cy="161019"/>
            </a:xfrm>
            <a:custGeom>
              <a:rect b="b" l="l" r="r" t="t"/>
              <a:pathLst>
                <a:path extrusionOk="0" h="3140" w="3289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7860191" y="4677797"/>
              <a:ext cx="168660" cy="161019"/>
            </a:xfrm>
            <a:custGeom>
              <a:rect b="b" l="l" r="r" t="t"/>
              <a:pathLst>
                <a:path extrusionOk="0" h="3140" w="3289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646175" y="496497"/>
              <a:ext cx="97897" cy="93470"/>
            </a:xfrm>
            <a:custGeom>
              <a:rect b="b" l="l" r="r" t="t"/>
              <a:pathLst>
                <a:path extrusionOk="0" h="3140" w="3289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8789221" y="702534"/>
              <a:ext cx="103324" cy="98651"/>
            </a:xfrm>
            <a:custGeom>
              <a:rect b="b" l="l" r="r" t="t"/>
              <a:pathLst>
                <a:path extrusionOk="0" h="3140" w="3289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5">
  <p:cSld name="CUSTOM_1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712670" y="933125"/>
            <a:ext cx="4041900" cy="3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4800"/>
            </a:lvl9pPr>
          </a:lstStyle>
          <a:p/>
        </p:txBody>
      </p:sp>
      <p:grpSp>
        <p:nvGrpSpPr>
          <p:cNvPr id="67" name="Google Shape;67;p14"/>
          <p:cNvGrpSpPr/>
          <p:nvPr/>
        </p:nvGrpSpPr>
        <p:grpSpPr>
          <a:xfrm>
            <a:off x="329730" y="281345"/>
            <a:ext cx="8628146" cy="4661127"/>
            <a:chOff x="329730" y="281345"/>
            <a:chExt cx="8628146" cy="4661127"/>
          </a:xfrm>
        </p:grpSpPr>
        <p:sp>
          <p:nvSpPr>
            <p:cNvPr id="68" name="Google Shape;68;p14"/>
            <p:cNvSpPr/>
            <p:nvPr/>
          </p:nvSpPr>
          <p:spPr>
            <a:xfrm>
              <a:off x="1794696" y="4843821"/>
              <a:ext cx="103324" cy="98651"/>
            </a:xfrm>
            <a:custGeom>
              <a:rect b="b" l="l" r="r" t="t"/>
              <a:pathLst>
                <a:path extrusionOk="0" h="3140" w="3289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1199440" y="281345"/>
              <a:ext cx="168660" cy="161019"/>
            </a:xfrm>
            <a:custGeom>
              <a:rect b="b" l="l" r="r" t="t"/>
              <a:pathLst>
                <a:path extrusionOk="0" h="3140" w="3289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329730" y="3776930"/>
              <a:ext cx="168660" cy="161019"/>
            </a:xfrm>
            <a:custGeom>
              <a:rect b="b" l="l" r="r" t="t"/>
              <a:pathLst>
                <a:path extrusionOk="0" h="3140" w="3289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8789216" y="2959547"/>
              <a:ext cx="168660" cy="161019"/>
            </a:xfrm>
            <a:custGeom>
              <a:rect b="b" l="l" r="r" t="t"/>
              <a:pathLst>
                <a:path extrusionOk="0" h="3140" w="3289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7412116" y="4682797"/>
              <a:ext cx="168660" cy="161019"/>
            </a:xfrm>
            <a:custGeom>
              <a:rect b="b" l="l" r="r" t="t"/>
              <a:pathLst>
                <a:path extrusionOk="0" h="3140" w="3289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8789221" y="702534"/>
              <a:ext cx="103324" cy="98651"/>
            </a:xfrm>
            <a:custGeom>
              <a:rect b="b" l="l" r="r" t="t"/>
              <a:pathLst>
                <a:path extrusionOk="0" h="3140" w="3289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1417350" y="3570550"/>
            <a:ext cx="63093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i="0" sz="24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idx="1" type="subTitle"/>
          </p:nvPr>
        </p:nvSpPr>
        <p:spPr>
          <a:xfrm>
            <a:off x="1417375" y="2231075"/>
            <a:ext cx="63093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9pPr>
          </a:lstStyle>
          <a:p/>
        </p:txBody>
      </p:sp>
      <p:grpSp>
        <p:nvGrpSpPr>
          <p:cNvPr id="77" name="Google Shape;77;p15"/>
          <p:cNvGrpSpPr/>
          <p:nvPr/>
        </p:nvGrpSpPr>
        <p:grpSpPr>
          <a:xfrm>
            <a:off x="646175" y="496497"/>
            <a:ext cx="8246370" cy="4435550"/>
            <a:chOff x="646175" y="496497"/>
            <a:chExt cx="8246370" cy="4435550"/>
          </a:xfrm>
        </p:grpSpPr>
        <p:sp>
          <p:nvSpPr>
            <p:cNvPr id="78" name="Google Shape;78;p15"/>
            <p:cNvSpPr/>
            <p:nvPr/>
          </p:nvSpPr>
          <p:spPr>
            <a:xfrm>
              <a:off x="8382375" y="2468797"/>
              <a:ext cx="97897" cy="93470"/>
            </a:xfrm>
            <a:custGeom>
              <a:rect b="b" l="l" r="r" t="t"/>
              <a:pathLst>
                <a:path extrusionOk="0" h="3140" w="3289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1739846" y="4833396"/>
              <a:ext cx="103324" cy="98651"/>
            </a:xfrm>
            <a:custGeom>
              <a:rect b="b" l="l" r="r" t="t"/>
              <a:pathLst>
                <a:path extrusionOk="0" h="3140" w="3289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7061966" y="866622"/>
              <a:ext cx="168660" cy="161019"/>
            </a:xfrm>
            <a:custGeom>
              <a:rect b="b" l="l" r="r" t="t"/>
              <a:pathLst>
                <a:path extrusionOk="0" h="3140" w="3289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8428966" y="4708397"/>
              <a:ext cx="168660" cy="161019"/>
            </a:xfrm>
            <a:custGeom>
              <a:rect b="b" l="l" r="r" t="t"/>
              <a:pathLst>
                <a:path extrusionOk="0" h="3140" w="3289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646175" y="496497"/>
              <a:ext cx="97897" cy="93470"/>
            </a:xfrm>
            <a:custGeom>
              <a:rect b="b" l="l" r="r" t="t"/>
              <a:pathLst>
                <a:path extrusionOk="0" h="3140" w="3289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8789221" y="702534"/>
              <a:ext cx="103324" cy="98651"/>
            </a:xfrm>
            <a:custGeom>
              <a:rect b="b" l="l" r="r" t="t"/>
              <a:pathLst>
                <a:path extrusionOk="0" h="3140" w="3289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2200274" y="425196"/>
            <a:ext cx="6577800" cy="11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2200274" y="1842306"/>
            <a:ext cx="31203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800">
                <a:solidFill>
                  <a:schemeClr val="accent2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5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35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2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200"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200"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200"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200"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200"/>
            </a:lvl9pPr>
          </a:lstStyle>
          <a:p/>
        </p:txBody>
      </p:sp>
      <p:sp>
        <p:nvSpPr>
          <p:cNvPr id="87" name="Google Shape;87;p16"/>
          <p:cNvSpPr txBox="1"/>
          <p:nvPr>
            <p:ph idx="2" type="body"/>
          </p:nvPr>
        </p:nvSpPr>
        <p:spPr>
          <a:xfrm>
            <a:off x="2200274" y="2487480"/>
            <a:ext cx="3120300" cy="20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88" name="Google Shape;88;p16"/>
          <p:cNvSpPr txBox="1"/>
          <p:nvPr>
            <p:ph idx="3" type="body"/>
          </p:nvPr>
        </p:nvSpPr>
        <p:spPr>
          <a:xfrm>
            <a:off x="5657813" y="1842306"/>
            <a:ext cx="31203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800">
                <a:solidFill>
                  <a:schemeClr val="accent2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5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35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2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200"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200"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200"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200"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200"/>
            </a:lvl9pPr>
          </a:lstStyle>
          <a:p/>
        </p:txBody>
      </p:sp>
      <p:sp>
        <p:nvSpPr>
          <p:cNvPr id="89" name="Google Shape;89;p16"/>
          <p:cNvSpPr txBox="1"/>
          <p:nvPr>
            <p:ph idx="4" type="body"/>
          </p:nvPr>
        </p:nvSpPr>
        <p:spPr>
          <a:xfrm>
            <a:off x="5657813" y="2487480"/>
            <a:ext cx="3120300" cy="20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16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16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7"/>
          <p:cNvGrpSpPr/>
          <p:nvPr/>
        </p:nvGrpSpPr>
        <p:grpSpPr>
          <a:xfrm>
            <a:off x="1597622" y="296259"/>
            <a:ext cx="5948856" cy="4694195"/>
            <a:chOff x="2256903" y="816487"/>
            <a:chExt cx="4630180" cy="3653639"/>
          </a:xfrm>
        </p:grpSpPr>
        <p:sp>
          <p:nvSpPr>
            <p:cNvPr id="95" name="Google Shape;95;p17"/>
            <p:cNvSpPr/>
            <p:nvPr/>
          </p:nvSpPr>
          <p:spPr>
            <a:xfrm>
              <a:off x="2256903" y="816487"/>
              <a:ext cx="4630180" cy="3653639"/>
            </a:xfrm>
            <a:custGeom>
              <a:rect b="b" l="l" r="r" t="t"/>
              <a:pathLst>
                <a:path extrusionOk="0" h="71169" w="90191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7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7"/>
            <p:cNvSpPr/>
            <p:nvPr/>
          </p:nvSpPr>
          <p:spPr>
            <a:xfrm>
              <a:off x="2748611" y="1192720"/>
              <a:ext cx="3311049" cy="2747418"/>
            </a:xfrm>
            <a:custGeom>
              <a:rect b="b" l="l" r="r" t="t"/>
              <a:pathLst>
                <a:path extrusionOk="0" h="91933" w="110793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7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" name="Google Shape;97;p17"/>
          <p:cNvSpPr txBox="1"/>
          <p:nvPr>
            <p:ph type="title"/>
          </p:nvPr>
        </p:nvSpPr>
        <p:spPr>
          <a:xfrm>
            <a:off x="2215050" y="1748638"/>
            <a:ext cx="4713900" cy="122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Joti One"/>
              <a:buNone/>
              <a:defRPr i="0" sz="63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98" name="Google Shape;98;p17"/>
          <p:cNvSpPr txBox="1"/>
          <p:nvPr>
            <p:ph idx="1" type="subTitle"/>
          </p:nvPr>
        </p:nvSpPr>
        <p:spPr>
          <a:xfrm>
            <a:off x="2754750" y="3028763"/>
            <a:ext cx="36345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99" name="Google Shape;99;p17"/>
          <p:cNvGrpSpPr/>
          <p:nvPr/>
        </p:nvGrpSpPr>
        <p:grpSpPr>
          <a:xfrm>
            <a:off x="307855" y="202772"/>
            <a:ext cx="8584690" cy="4754552"/>
            <a:chOff x="307855" y="202772"/>
            <a:chExt cx="8584690" cy="4754552"/>
          </a:xfrm>
        </p:grpSpPr>
        <p:sp>
          <p:nvSpPr>
            <p:cNvPr id="100" name="Google Shape;100;p17"/>
            <p:cNvSpPr/>
            <p:nvPr/>
          </p:nvSpPr>
          <p:spPr>
            <a:xfrm>
              <a:off x="373196" y="2250346"/>
              <a:ext cx="103324" cy="98651"/>
            </a:xfrm>
            <a:custGeom>
              <a:rect b="b" l="l" r="r" t="t"/>
              <a:pathLst>
                <a:path extrusionOk="0" h="3140" w="3289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7"/>
            <p:cNvSpPr/>
            <p:nvPr/>
          </p:nvSpPr>
          <p:spPr>
            <a:xfrm>
              <a:off x="8413390" y="1748645"/>
              <a:ext cx="168660" cy="161019"/>
            </a:xfrm>
            <a:custGeom>
              <a:rect b="b" l="l" r="r" t="t"/>
              <a:pathLst>
                <a:path extrusionOk="0" h="3140" w="3289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7"/>
            <p:cNvSpPr/>
            <p:nvPr/>
          </p:nvSpPr>
          <p:spPr>
            <a:xfrm>
              <a:off x="307855" y="4796305"/>
              <a:ext cx="168660" cy="161019"/>
            </a:xfrm>
            <a:custGeom>
              <a:rect b="b" l="l" r="r" t="t"/>
              <a:pathLst>
                <a:path extrusionOk="0" h="3140" w="3289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7"/>
            <p:cNvSpPr/>
            <p:nvPr/>
          </p:nvSpPr>
          <p:spPr>
            <a:xfrm>
              <a:off x="7860191" y="4677797"/>
              <a:ext cx="168660" cy="161019"/>
            </a:xfrm>
            <a:custGeom>
              <a:rect b="b" l="l" r="r" t="t"/>
              <a:pathLst>
                <a:path extrusionOk="0" h="3140" w="3289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7"/>
            <p:cNvSpPr/>
            <p:nvPr/>
          </p:nvSpPr>
          <p:spPr>
            <a:xfrm>
              <a:off x="1058200" y="202772"/>
              <a:ext cx="97897" cy="93470"/>
            </a:xfrm>
            <a:custGeom>
              <a:rect b="b" l="l" r="r" t="t"/>
              <a:pathLst>
                <a:path extrusionOk="0" h="3140" w="3289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7"/>
            <p:cNvSpPr/>
            <p:nvPr/>
          </p:nvSpPr>
          <p:spPr>
            <a:xfrm>
              <a:off x="8789221" y="702534"/>
              <a:ext cx="103324" cy="98651"/>
            </a:xfrm>
            <a:custGeom>
              <a:rect b="b" l="l" r="r" t="t"/>
              <a:pathLst>
                <a:path extrusionOk="0" h="3140" w="3289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" name="Google Shape;106;p17"/>
          <p:cNvSpPr/>
          <p:nvPr/>
        </p:nvSpPr>
        <p:spPr>
          <a:xfrm>
            <a:off x="8789221" y="3664971"/>
            <a:ext cx="103324" cy="98651"/>
          </a:xfrm>
          <a:custGeom>
            <a:rect b="b" l="l" r="r" t="t"/>
            <a:pathLst>
              <a:path extrusionOk="0" h="3140" w="3289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7"/>
          <p:cNvSpPr/>
          <p:nvPr/>
        </p:nvSpPr>
        <p:spPr>
          <a:xfrm>
            <a:off x="7697346" y="256159"/>
            <a:ext cx="103324" cy="98651"/>
          </a:xfrm>
          <a:custGeom>
            <a:rect b="b" l="l" r="r" t="t"/>
            <a:pathLst>
              <a:path extrusionOk="0" h="3140" w="3289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linkedin.com/posts/tadashitakaoka_sustentabilidad-activity-6940291545157754880-eK5f?utm_source=share&amp;utm_medium=member_android" TargetMode="External"/><Relationship Id="rId4" Type="http://schemas.openxmlformats.org/officeDocument/2006/relationships/image" Target="../media/image29.jpg"/><Relationship Id="rId5" Type="http://schemas.openxmlformats.org/officeDocument/2006/relationships/image" Target="../media/image3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jpg"/><Relationship Id="rId4" Type="http://schemas.openxmlformats.org/officeDocument/2006/relationships/image" Target="../media/image3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Ingeniería y Desarrollo Sostenible</a:t>
            </a:r>
            <a:endParaRPr/>
          </a:p>
        </p:txBody>
      </p:sp>
      <p:sp>
        <p:nvSpPr>
          <p:cNvPr id="113" name="Google Shape;113;p18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Clase 2: Conceptos básicos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2600"/>
              <a:t>“Wird derhalben die größte Kunst/Wissenschaft/Fleiß und Einrichtung hiesiger Lande darinnen beruhen / wie eine sothane Conservation und Anbau des Holtzes anzustellen / daß es eine continuierliche beständige und nachhaltende Nutzung gebe / weiln es eine unentberliche Sache ist / ohne welche das Land in seinem Esse nicht bleiben mag.”</a:t>
            </a:r>
            <a:endParaRPr b="0"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0"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2600"/>
              <a:t>-Hans Carl von Carlowitz</a:t>
            </a:r>
            <a:endParaRPr b="0" sz="2600"/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2450" y="0"/>
            <a:ext cx="818800" cy="285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“Para tener un </a:t>
            </a:r>
            <a:r>
              <a:rPr lang="en" sz="3000">
                <a:solidFill>
                  <a:schemeClr val="accent6"/>
                </a:solidFill>
              </a:rPr>
              <a:t>crecimiento </a:t>
            </a:r>
            <a:r>
              <a:rPr b="0" lang="en" sz="3000"/>
              <a:t>en el arte, ciencia o industria y del país, se debe </a:t>
            </a:r>
            <a:r>
              <a:rPr lang="en" sz="3000">
                <a:solidFill>
                  <a:schemeClr val="dk1"/>
                </a:solidFill>
              </a:rPr>
              <a:t>conservar y cultivar</a:t>
            </a:r>
            <a:r>
              <a:rPr b="0" lang="en" sz="3000"/>
              <a:t> </a:t>
            </a:r>
            <a:r>
              <a:rPr lang="en" sz="3000">
                <a:solidFill>
                  <a:schemeClr val="dk1"/>
                </a:solidFill>
              </a:rPr>
              <a:t>intencionadamente</a:t>
            </a:r>
            <a:r>
              <a:rPr b="0" lang="en" sz="3000"/>
              <a:t> la madera, para así darle </a:t>
            </a:r>
            <a:r>
              <a:rPr lang="en" sz="3000">
                <a:solidFill>
                  <a:schemeClr val="accent6"/>
                </a:solidFill>
              </a:rPr>
              <a:t>uso continuo, constante y duradero</a:t>
            </a:r>
            <a:r>
              <a:rPr b="0" lang="en" sz="3000"/>
              <a:t>, ya que es algo indispensable, que ningún país quiere tener en ausencia”</a:t>
            </a:r>
            <a:endParaRPr b="0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0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3000"/>
              <a:t>-Hans Carl von Carlowitz</a:t>
            </a:r>
            <a:endParaRPr b="0" sz="3000"/>
          </a:p>
        </p:txBody>
      </p:sp>
      <p:pic>
        <p:nvPicPr>
          <p:cNvPr id="174" name="Google Shape;1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2450" y="0"/>
            <a:ext cx="818800" cy="285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idx="1" type="body"/>
          </p:nvPr>
        </p:nvSpPr>
        <p:spPr>
          <a:xfrm>
            <a:off x="311700" y="2679625"/>
            <a:ext cx="3999900" cy="18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Rachel Carson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Silent Spring (1962)</a:t>
            </a:r>
            <a:endParaRPr/>
          </a:p>
        </p:txBody>
      </p:sp>
      <p:sp>
        <p:nvSpPr>
          <p:cNvPr id="180" name="Google Shape;180;p29"/>
          <p:cNvSpPr txBox="1"/>
          <p:nvPr>
            <p:ph idx="2" type="body"/>
          </p:nvPr>
        </p:nvSpPr>
        <p:spPr>
          <a:xfrm>
            <a:off x="4832400" y="2679625"/>
            <a:ext cx="3999900" cy="18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Gro Harlem Brundtland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Our Common Future (1987)</a:t>
            </a:r>
            <a:endParaRPr/>
          </a:p>
        </p:txBody>
      </p:sp>
      <p:pic>
        <p:nvPicPr>
          <p:cNvPr id="181" name="Google Shape;1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489" y="0"/>
            <a:ext cx="2072321" cy="267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3680" y="0"/>
            <a:ext cx="2437341" cy="267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300"/>
              <a:t>“27. Está en manos de la humanidad hacer que el desarrollo sea sostenible, duradero, o sea, </a:t>
            </a:r>
            <a:r>
              <a:rPr lang="en" sz="2300">
                <a:solidFill>
                  <a:schemeClr val="dk1"/>
                </a:solidFill>
              </a:rPr>
              <a:t>asegurar que satisfaga las necesidades del presente sin comprometer la capacidad de las futuras generaciones para satisfacer las propias</a:t>
            </a:r>
            <a:r>
              <a:rPr b="0" lang="en" sz="2300"/>
              <a:t>. El concepto de desarrollo duradero implica límites– no límites absolutos, sino limitaciones que imponen a los recursos del medio ambiente el estado actual de la tecnología y de la organización social, y la capacidad de la biosfera de absorber los efectos de las actividades humanas”</a:t>
            </a:r>
            <a:endParaRPr b="0"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300"/>
              <a:t>-World Commission on Environment and Development (WCED)</a:t>
            </a:r>
            <a:endParaRPr b="0" sz="2300"/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2450" y="0"/>
            <a:ext cx="818800" cy="285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3134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11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puente es más sustentable?</a:t>
            </a:r>
            <a:endParaRPr/>
          </a:p>
        </p:txBody>
      </p:sp>
      <p:sp>
        <p:nvSpPr>
          <p:cNvPr id="204" name="Google Shape;204;p33"/>
          <p:cNvSpPr txBox="1"/>
          <p:nvPr>
            <p:ph idx="1" type="body"/>
          </p:nvPr>
        </p:nvSpPr>
        <p:spPr>
          <a:xfrm>
            <a:off x="311700" y="3216175"/>
            <a:ext cx="3999900" cy="13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Pons Fabricius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Sigue en pie desde hace 2.000 años</a:t>
            </a:r>
            <a:endParaRPr/>
          </a:p>
        </p:txBody>
      </p:sp>
      <p:sp>
        <p:nvSpPr>
          <p:cNvPr id="205" name="Google Shape;205;p33"/>
          <p:cNvSpPr txBox="1"/>
          <p:nvPr>
            <p:ph idx="2" type="body"/>
          </p:nvPr>
        </p:nvSpPr>
        <p:spPr>
          <a:xfrm>
            <a:off x="4832400" y="3216175"/>
            <a:ext cx="3999900" cy="13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Q’iswa Chaka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Se construye cada año desde hace 700 años</a:t>
            </a:r>
            <a:endParaRPr/>
          </a:p>
        </p:txBody>
      </p:sp>
      <p:pic>
        <p:nvPicPr>
          <p:cNvPr id="206" name="Google Shape;2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113" y="1246250"/>
            <a:ext cx="2689080" cy="181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187" y="1246250"/>
            <a:ext cx="2710338" cy="181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puente es más sustentable?</a:t>
            </a:r>
            <a:endParaRPr/>
          </a:p>
        </p:txBody>
      </p:sp>
      <p:sp>
        <p:nvSpPr>
          <p:cNvPr id="213" name="Google Shape;213;p3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 soluciones sustentables </a:t>
            </a:r>
            <a:r>
              <a:rPr b="1" lang="en"/>
              <a:t>no provienen de un checklist</a:t>
            </a:r>
            <a:r>
              <a:rPr lang="en"/>
              <a:t> de características, sino que de un </a:t>
            </a:r>
            <a:r>
              <a:rPr b="1" lang="en"/>
              <a:t>entendimiento más profundo del contexto</a:t>
            </a:r>
            <a:r>
              <a:rPr lang="en"/>
              <a:t> en el que la ingeniería se entrega.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Por lo tanto, las decisiones, diseños y tecnologías serán diferentes según las circunstancias.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El curso no se trata de entregarles respuestas “plug-and-play”, sino que </a:t>
            </a:r>
            <a:r>
              <a:rPr b="1" lang="en"/>
              <a:t>enseñarles a hacer mejores preguntas</a:t>
            </a:r>
            <a:r>
              <a:rPr lang="en"/>
              <a:t> para comprender y reconocer las complejidades de cada situación.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>
            <p:ph type="title"/>
          </p:nvPr>
        </p:nvSpPr>
        <p:spPr>
          <a:xfrm>
            <a:off x="4115400" y="292850"/>
            <a:ext cx="47169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</a:t>
            </a:r>
            <a:r>
              <a:rPr lang="en"/>
              <a:t>Sustentable o sostenible?</a:t>
            </a:r>
            <a:endParaRPr/>
          </a:p>
        </p:txBody>
      </p:sp>
      <p:sp>
        <p:nvSpPr>
          <p:cNvPr id="219" name="Google Shape;219;p35"/>
          <p:cNvSpPr txBox="1"/>
          <p:nvPr>
            <p:ph idx="1" type="body"/>
          </p:nvPr>
        </p:nvSpPr>
        <p:spPr>
          <a:xfrm>
            <a:off x="3624292" y="1228675"/>
            <a:ext cx="52080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https://www.linkedin.com/posts/tadashitakaoka_sustentabilidad-activity-6940291545157754880-eK5f?utm_source=share&amp;utm_medium=member_android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" y="0"/>
            <a:ext cx="2944987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919" y="1680340"/>
            <a:ext cx="2735226" cy="324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Nuestra Relación con el medio ambiente</a:t>
            </a:r>
            <a:endParaRPr/>
          </a:p>
        </p:txBody>
      </p:sp>
      <p:pic>
        <p:nvPicPr>
          <p:cNvPr id="227" name="Google Shape;22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8527" y="365500"/>
            <a:ext cx="4558825" cy="460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La infraestructura es una interfaz crítica entre la sociedad y el medio ambiente.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Contenidos</a:t>
            </a:r>
            <a:endParaRPr/>
          </a:p>
        </p:txBody>
      </p:sp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Evolución del concepto de sustentabilidad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Desafíos ambientales del siglo XXI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Definiciones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Guédelon Chateau</a:t>
            </a:r>
            <a:endParaRPr/>
          </a:p>
        </p:txBody>
      </p:sp>
      <p:sp>
        <p:nvSpPr>
          <p:cNvPr id="234" name="Google Shape;234;p37"/>
          <p:cNvSpPr txBox="1"/>
          <p:nvPr>
            <p:ph idx="1" type="body"/>
          </p:nvPr>
        </p:nvSpPr>
        <p:spPr>
          <a:xfrm>
            <a:off x="311700" y="1389600"/>
            <a:ext cx="22944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Castillo de Guédelon y la reconstrucción de Notre Dame.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Relación entre materiales, técnica, infraestructura y función.</a:t>
            </a:r>
            <a:endParaRPr sz="1800"/>
          </a:p>
        </p:txBody>
      </p:sp>
      <p:pic>
        <p:nvPicPr>
          <p:cNvPr id="235" name="Google Shape;2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1137" y="-11"/>
            <a:ext cx="389286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6099" y="2"/>
            <a:ext cx="352148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Desafíos ambientales del siglo xxi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2451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756205"/>
            <a:ext cx="8684828" cy="2234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225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55850"/>
            <a:ext cx="8839200" cy="2262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2239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44064"/>
            <a:ext cx="8576063" cy="2447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238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38975"/>
            <a:ext cx="8839200" cy="2569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Desafíos a nivel global</a:t>
            </a:r>
            <a:endParaRPr/>
          </a:p>
        </p:txBody>
      </p:sp>
      <p:sp>
        <p:nvSpPr>
          <p:cNvPr id="271" name="Google Shape;271;p4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Nos enfrentamos como humanidad a una serie de desafíos globales, que requieren soluciones que provengan de un paradigma distinto al que originó estos desafíos en primer lugar.</a:t>
            </a:r>
            <a:endParaRPr/>
          </a:p>
        </p:txBody>
      </p:sp>
      <p:pic>
        <p:nvPicPr>
          <p:cNvPr id="272" name="Google Shape;272;p43"/>
          <p:cNvPicPr preferRelativeResize="0"/>
          <p:nvPr/>
        </p:nvPicPr>
        <p:blipFill rotWithShape="1">
          <a:blip r:embed="rId3">
            <a:alphaModFix/>
          </a:blip>
          <a:srcRect b="0" l="17340" r="17496" t="0"/>
          <a:stretch/>
        </p:blipFill>
        <p:spPr>
          <a:xfrm>
            <a:off x="3810525" y="67550"/>
            <a:ext cx="5276074" cy="500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/>
          <p:nvPr>
            <p:ph type="title"/>
          </p:nvPr>
        </p:nvSpPr>
        <p:spPr>
          <a:xfrm>
            <a:off x="5957675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Problemas perversos</a:t>
            </a:r>
            <a:endParaRPr/>
          </a:p>
        </p:txBody>
      </p:sp>
      <p:sp>
        <p:nvSpPr>
          <p:cNvPr id="278" name="Google Shape;278;p44"/>
          <p:cNvSpPr txBox="1"/>
          <p:nvPr>
            <p:ph idx="1" type="body"/>
          </p:nvPr>
        </p:nvSpPr>
        <p:spPr>
          <a:xfrm>
            <a:off x="5957675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complejidad del mundo moderno implica interacciones profundas y difíciles de predecir en cada solución que uno propone.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Estos problemas perversos requieren una mirada sistémica y clínica para buscar soluciones estables que consideren todas las consecuencias aguas abajo.</a:t>
            </a:r>
            <a:endParaRPr/>
          </a:p>
        </p:txBody>
      </p:sp>
      <p:pic>
        <p:nvPicPr>
          <p:cNvPr id="279" name="Google Shape;279;p44"/>
          <p:cNvPicPr preferRelativeResize="0"/>
          <p:nvPr/>
        </p:nvPicPr>
        <p:blipFill rotWithShape="1">
          <a:blip r:embed="rId3">
            <a:alphaModFix/>
          </a:blip>
          <a:srcRect b="0" l="6565" r="5537" t="0"/>
          <a:stretch/>
        </p:blipFill>
        <p:spPr>
          <a:xfrm>
            <a:off x="181475" y="215225"/>
            <a:ext cx="5544176" cy="464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5"/>
          <p:cNvSpPr txBox="1"/>
          <p:nvPr>
            <p:ph type="title"/>
          </p:nvPr>
        </p:nvSpPr>
        <p:spPr>
          <a:xfrm>
            <a:off x="283850" y="76475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Principios para ingenieros</a:t>
            </a:r>
            <a:endParaRPr/>
          </a:p>
        </p:txBody>
      </p:sp>
      <p:graphicFrame>
        <p:nvGraphicFramePr>
          <p:cNvPr id="285" name="Google Shape;285;p45"/>
          <p:cNvGraphicFramePr/>
          <p:nvPr/>
        </p:nvGraphicFramePr>
        <p:xfrm>
          <a:off x="413000" y="824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{694ADCE9-841C-4CA4-A50D-F07B45346793}</a:tableStyleId>
              </a:tblPr>
              <a:tblGrid>
                <a:gridCol w="2069850"/>
                <a:gridCol w="1671275"/>
                <a:gridCol w="1677650"/>
                <a:gridCol w="2860625"/>
              </a:tblGrid>
              <a:tr h="400325">
                <a:tc gridSpan="4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Principios absolutos</a:t>
                      </a:r>
                      <a:endParaRPr b="1">
                        <a:solidFill>
                          <a:srgbClr val="FFFFFF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 hMerge="1"/>
                <a:tc hMerge="1"/>
                <a:tc hMerge="1"/>
              </a:tr>
              <a:tr h="754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A 1</a:t>
                      </a:r>
                      <a:endParaRPr sz="120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Sustentabilidad ambiental “dentro de los límites”</a:t>
                      </a:r>
                      <a:endParaRPr sz="120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A2</a:t>
                      </a:r>
                      <a:endParaRPr sz="120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Sustentabilidad socio-económica “desarrollo”</a:t>
                      </a:r>
                      <a:endParaRPr sz="120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A3</a:t>
                      </a:r>
                      <a:endParaRPr sz="120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Protectoría intergeneracional</a:t>
                      </a:r>
                      <a:endParaRPr sz="120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A4</a:t>
                      </a:r>
                      <a:endParaRPr sz="120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Sistemas complejos</a:t>
                      </a:r>
                      <a:endParaRPr sz="120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400325">
                <a:tc gridSpan="4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Principios operativos</a:t>
                      </a:r>
                      <a:endParaRPr b="1">
                        <a:solidFill>
                          <a:srgbClr val="FFFFFF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 hMerge="1"/>
                <a:tc hMerge="1"/>
                <a:tc hMerge="1"/>
              </a:tr>
              <a:tr h="949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O 1.1</a:t>
                      </a:r>
                      <a:endParaRPr sz="120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Definir metas en base a límites ambientales</a:t>
                      </a:r>
                      <a:endParaRPr sz="120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O 2.1</a:t>
                      </a:r>
                      <a:endParaRPr sz="120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Definir metas y medir objetivos socioeconómicos</a:t>
                      </a:r>
                      <a:endParaRPr sz="120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O 3.1</a:t>
                      </a:r>
                      <a:endParaRPr sz="120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Planificar en el largo plazo</a:t>
                      </a:r>
                      <a:endParaRPr sz="120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O 4.1</a:t>
                      </a:r>
                      <a:endParaRPr sz="120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Abrir el espectro del problema</a:t>
                      </a:r>
                      <a:endParaRPr sz="120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O 4.2</a:t>
                      </a:r>
                      <a:endParaRPr sz="120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Gestionar la incertidumbre</a:t>
                      </a:r>
                      <a:endParaRPr sz="120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1339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O 1.2</a:t>
                      </a:r>
                      <a:endParaRPr sz="120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Estructurar negocios y proyectos sustentables</a:t>
                      </a:r>
                      <a:endParaRPr sz="120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O 2.2</a:t>
                      </a:r>
                      <a:endParaRPr sz="120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Respetar a las personas y a los Derechos Humanos</a:t>
                      </a:r>
                      <a:endParaRPr sz="120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O 3.2</a:t>
                      </a:r>
                      <a:endParaRPr sz="120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Considerar todas las etapas del ciclo de vida</a:t>
                      </a:r>
                      <a:endParaRPr sz="120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O 4.3</a:t>
                      </a:r>
                      <a:endParaRPr sz="120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Considerar necesidades intergeneracionales</a:t>
                      </a:r>
                      <a:endParaRPr sz="120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O 4.4</a:t>
                      </a:r>
                      <a:endParaRPr sz="120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Integrar roles y trabajo multidisciplinario</a:t>
                      </a:r>
                      <a:endParaRPr sz="120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6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Definiciones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Evolución del concepto de sustentabilidad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Recursos Naturales</a:t>
            </a:r>
            <a:endParaRPr/>
          </a:p>
        </p:txBody>
      </p:sp>
      <p:sp>
        <p:nvSpPr>
          <p:cNvPr id="296" name="Google Shape;296;p4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“Stocks of materials that exist in the natural environment that are both scarce and economically useful in production or consumption, either in their raw state or after a minimal amount of processing”.</a:t>
            </a:r>
            <a:endParaRPr/>
          </a:p>
        </p:txBody>
      </p:sp>
      <p:sp>
        <p:nvSpPr>
          <p:cNvPr id="297" name="Google Shape;297;p47"/>
          <p:cNvSpPr txBox="1"/>
          <p:nvPr>
            <p:ph idx="1" type="body"/>
          </p:nvPr>
        </p:nvSpPr>
        <p:spPr>
          <a:xfrm>
            <a:off x="3207975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“Natural resources can be defined as materials occurring in nature used and transformed by ecosystems and humans”</a:t>
            </a:r>
            <a:endParaRPr/>
          </a:p>
        </p:txBody>
      </p:sp>
      <p:sp>
        <p:nvSpPr>
          <p:cNvPr id="298" name="Google Shape;298;p47"/>
          <p:cNvSpPr/>
          <p:nvPr/>
        </p:nvSpPr>
        <p:spPr>
          <a:xfrm>
            <a:off x="1246875" y="3566275"/>
            <a:ext cx="2542800" cy="59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Agotable - Inagotable</a:t>
            </a:r>
            <a:endParaRPr/>
          </a:p>
        </p:txBody>
      </p:sp>
      <p:sp>
        <p:nvSpPr>
          <p:cNvPr id="299" name="Google Shape;299;p47"/>
          <p:cNvSpPr/>
          <p:nvPr/>
        </p:nvSpPr>
        <p:spPr>
          <a:xfrm>
            <a:off x="1246875" y="4262050"/>
            <a:ext cx="2542800" cy="59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Renovable - No renovable</a:t>
            </a:r>
            <a:endParaRPr/>
          </a:p>
        </p:txBody>
      </p:sp>
      <p:sp>
        <p:nvSpPr>
          <p:cNvPr id="300" name="Google Shape;300;p47"/>
          <p:cNvSpPr/>
          <p:nvPr/>
        </p:nvSpPr>
        <p:spPr>
          <a:xfrm>
            <a:off x="4987625" y="3566275"/>
            <a:ext cx="2542800" cy="59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Biótico - Abiótico</a:t>
            </a:r>
            <a:endParaRPr/>
          </a:p>
        </p:txBody>
      </p:sp>
      <p:sp>
        <p:nvSpPr>
          <p:cNvPr id="301" name="Google Shape;301;p47"/>
          <p:cNvSpPr/>
          <p:nvPr/>
        </p:nvSpPr>
        <p:spPr>
          <a:xfrm>
            <a:off x="4987625" y="4262050"/>
            <a:ext cx="2542800" cy="59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Natural - ???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 Socioecológico</a:t>
            </a:r>
            <a:endParaRPr/>
          </a:p>
        </p:txBody>
      </p:sp>
      <p:sp>
        <p:nvSpPr>
          <p:cNvPr id="307" name="Google Shape;307;p4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 el Sistema que surge a partir de la interacción entre los sistemas ambientales (Ecosistemas) y los sistemas sociales, dentro de una escala local.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También la conjunción de sistemas socioecológicos producen un supersistema socio-planetario que, según el </a:t>
            </a:r>
            <a:r>
              <a:rPr b="1" lang="en"/>
              <a:t>Principio de Gaia</a:t>
            </a:r>
            <a:r>
              <a:rPr lang="en"/>
              <a:t>, los diferentes componentes orgánicos e inorgánicos del planeta interactúan de forma sinérgica para su autorregulación.</a:t>
            </a:r>
            <a:endParaRPr/>
          </a:p>
        </p:txBody>
      </p:sp>
      <p:pic>
        <p:nvPicPr>
          <p:cNvPr id="308" name="Google Shape;30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100" y="589975"/>
            <a:ext cx="5719499" cy="3963562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8"/>
          <p:cNvSpPr txBox="1"/>
          <p:nvPr>
            <p:ph idx="1" type="body"/>
          </p:nvPr>
        </p:nvSpPr>
        <p:spPr>
          <a:xfrm>
            <a:off x="200050" y="4553525"/>
            <a:ext cx="5655300" cy="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/>
              <a:t>Fuente: Chapin III et al (2010) Disease effects on landscape and regional systems: a resilience framework. Infectious disease ecology (pp-284-303). Princeton University Press.</a:t>
            </a:r>
            <a:endParaRPr sz="9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IPAT</a:t>
            </a:r>
            <a:endParaRPr/>
          </a:p>
        </p:txBody>
      </p:sp>
      <p:sp>
        <p:nvSpPr>
          <p:cNvPr id="315" name="Google Shape;315;p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identidad IPAT muestra la escala del impacto y su crecimiento desde 1900 hasta el 2011, debido al crecimiento de la población, la riqueza y la tecnología.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900"/>
              <a:t>Fuente: Kolbert E (2011) Enter the anthropocene: Age of man. National Geographic 219: 60-77.</a:t>
            </a:r>
            <a:endParaRPr sz="900"/>
          </a:p>
        </p:txBody>
      </p:sp>
      <p:pic>
        <p:nvPicPr>
          <p:cNvPr id="316" name="Google Shape;31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4676" y="0"/>
            <a:ext cx="56493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0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gran apretón</a:t>
            </a:r>
            <a:endParaRPr/>
          </a:p>
        </p:txBody>
      </p:sp>
      <p:pic>
        <p:nvPicPr>
          <p:cNvPr id="322" name="Google Shape;32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050" y="1209950"/>
            <a:ext cx="6239202" cy="3781151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50"/>
          <p:cNvSpPr txBox="1"/>
          <p:nvPr>
            <p:ph idx="4294967295" type="body"/>
          </p:nvPr>
        </p:nvSpPr>
        <p:spPr>
          <a:xfrm>
            <a:off x="200050" y="4553525"/>
            <a:ext cx="5655300" cy="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/>
              <a:t>Fuente: The Natural Step (2013) The Funnel – Society is being squeezed. Disponible en: http://www.naturalstep.org/en/the-funnel (acceso 22 julio 2013).</a:t>
            </a:r>
            <a:endParaRPr sz="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4815500" y="555600"/>
            <a:ext cx="4005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Desarrollo y Sustentabilidad</a:t>
            </a:r>
            <a:endParaRPr/>
          </a:p>
        </p:txBody>
      </p:sp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4815500" y="1389600"/>
            <a:ext cx="40059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Desde el inicio de nuestra especie hemos usado herramientas, hechas con elementos presentes en la naturaleza.</a:t>
            </a:r>
            <a:endParaRPr/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837338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9750" y="1979325"/>
            <a:ext cx="4057000" cy="313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506113"/>
            <a:ext cx="8991600" cy="413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675" y="152400"/>
            <a:ext cx="726064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11700" y="2679625"/>
            <a:ext cx="3999900" cy="18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John Evelyn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Sylva or a Discourse of Forest Trees, and the Propagation of Timber in His Majesty’s Dominions (1664)</a:t>
            </a:r>
            <a:endParaRPr/>
          </a:p>
        </p:txBody>
      </p:sp>
      <p:sp>
        <p:nvSpPr>
          <p:cNvPr id="148" name="Google Shape;148;p24"/>
          <p:cNvSpPr txBox="1"/>
          <p:nvPr>
            <p:ph idx="2" type="body"/>
          </p:nvPr>
        </p:nvSpPr>
        <p:spPr>
          <a:xfrm>
            <a:off x="4832400" y="2679625"/>
            <a:ext cx="3999900" cy="18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Jean-Baptiste Colbert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Ordonnance sur le fait des Eaux et Forêts (1669)</a:t>
            </a:r>
            <a:endParaRPr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625" y="0"/>
            <a:ext cx="2258550" cy="267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9102" y="0"/>
            <a:ext cx="2017598" cy="267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311700" y="2679625"/>
            <a:ext cx="3999900" cy="18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Hans Carl von Carlowitz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Sylvicultura oeconomica, oder haußwithliche Nachricht und Naturmäßige Anweisung zur wilden Baum-Zucht (1713)</a:t>
            </a:r>
            <a:endParaRPr/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52400"/>
            <a:ext cx="366076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NACHHALTIGKEIT</a:t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2450" y="0"/>
            <a:ext cx="818800" cy="285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